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085A7-466C-41B6-831D-68746C435DA0}" type="datetimeFigureOut">
              <a:rPr lang="ar-IQ" smtClean="0"/>
              <a:pPr/>
              <a:t>25/06/1432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8507C-33A0-428B-848D-E5B3DC78890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err="1" smtClean="0">
                <a:solidFill>
                  <a:srgbClr val="00CC00"/>
                </a:solidFill>
              </a:rPr>
              <a:t>Histotoxic</a:t>
            </a:r>
            <a:r>
              <a:rPr lang="en-US" b="1" dirty="0" smtClean="0">
                <a:solidFill>
                  <a:srgbClr val="00CC00"/>
                </a:solidFill>
              </a:rPr>
              <a:t> clostridia</a:t>
            </a:r>
            <a:endParaRPr lang="ar-IQ" b="1" dirty="0">
              <a:solidFill>
                <a:srgbClr val="00CC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257800"/>
          </a:xfrm>
        </p:spPr>
        <p:txBody>
          <a:bodyPr>
            <a:noAutofit/>
          </a:bodyPr>
          <a:lstStyle/>
          <a:p>
            <a:pPr algn="l" rtl="0">
              <a:buNone/>
            </a:pPr>
            <a:r>
              <a:rPr lang="en-US" sz="2400" b="1" dirty="0" err="1" smtClean="0">
                <a:solidFill>
                  <a:srgbClr val="FFFF00"/>
                </a:solidFill>
              </a:rPr>
              <a:t>Histotoxic</a:t>
            </a:r>
            <a:r>
              <a:rPr lang="en-US" sz="2400" b="1" dirty="0" smtClean="0">
                <a:solidFill>
                  <a:srgbClr val="FFFF00"/>
                </a:solidFill>
              </a:rPr>
              <a:t> clostridia are common pathogens of humans &amp; domestic animals. A limited groups causes most of the infections.</a:t>
            </a:r>
          </a:p>
          <a:p>
            <a:pPr algn="l" rtl="0">
              <a:buNone/>
            </a:pPr>
            <a:r>
              <a:rPr lang="en-US" sz="2400" b="1" i="1" dirty="0" smtClean="0">
                <a:solidFill>
                  <a:srgbClr val="FFFF00"/>
                </a:solidFill>
              </a:rPr>
              <a:t>Cl.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perfringens</a:t>
            </a:r>
            <a:endParaRPr lang="en-US" sz="2400" b="1" i="1" dirty="0" smtClean="0">
              <a:solidFill>
                <a:srgbClr val="FFFF00"/>
              </a:solidFill>
            </a:endParaRPr>
          </a:p>
          <a:p>
            <a:pPr algn="l" rtl="0">
              <a:buNone/>
            </a:pPr>
            <a:r>
              <a:rPr lang="en-US" sz="2400" b="1" i="1" dirty="0" smtClean="0">
                <a:solidFill>
                  <a:srgbClr val="FFFF00"/>
                </a:solidFill>
              </a:rPr>
              <a:t>Cl.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septicum</a:t>
            </a:r>
            <a:endParaRPr lang="en-US" sz="2400" b="1" i="1" dirty="0" smtClean="0">
              <a:solidFill>
                <a:srgbClr val="FFFF00"/>
              </a:solidFill>
            </a:endParaRPr>
          </a:p>
          <a:p>
            <a:pPr algn="l" rtl="0">
              <a:buNone/>
            </a:pPr>
            <a:r>
              <a:rPr lang="en-US" sz="2400" b="1" i="1" dirty="0" smtClean="0">
                <a:solidFill>
                  <a:srgbClr val="FFFF00"/>
                </a:solidFill>
              </a:rPr>
              <a:t>Cl.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chauvoei</a:t>
            </a:r>
            <a:endParaRPr lang="en-US" sz="2400" b="1" i="1" dirty="0" smtClean="0">
              <a:solidFill>
                <a:srgbClr val="FFFF00"/>
              </a:solidFill>
            </a:endParaRPr>
          </a:p>
          <a:p>
            <a:pPr algn="l" rtl="0">
              <a:buNone/>
            </a:pPr>
            <a:r>
              <a:rPr lang="en-US" sz="2400" b="1" i="1" dirty="0" smtClean="0">
                <a:solidFill>
                  <a:srgbClr val="FFFF00"/>
                </a:solidFill>
              </a:rPr>
              <a:t>Cl. </a:t>
            </a:r>
            <a:r>
              <a:rPr lang="en-US" sz="2400" b="1" i="1" dirty="0" err="1" smtClean="0">
                <a:solidFill>
                  <a:srgbClr val="FFFF00"/>
                </a:solidFill>
              </a:rPr>
              <a:t>Novyi</a:t>
            </a:r>
            <a:endParaRPr lang="en-US" sz="2400" b="1" i="1" dirty="0" smtClean="0">
              <a:solidFill>
                <a:srgbClr val="FFFF00"/>
              </a:solidFill>
            </a:endParaRPr>
          </a:p>
          <a:p>
            <a:pPr algn="l" rtl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The </a:t>
            </a:r>
            <a:r>
              <a:rPr lang="en-US" sz="2400" b="1" dirty="0" err="1" smtClean="0">
                <a:solidFill>
                  <a:srgbClr val="FFFF00"/>
                </a:solidFill>
              </a:rPr>
              <a:t>halmark</a:t>
            </a:r>
            <a:r>
              <a:rPr lang="en-US" sz="2400" b="1" dirty="0" smtClean="0">
                <a:solidFill>
                  <a:srgbClr val="FFFF00"/>
                </a:solidFill>
              </a:rPr>
              <a:t> is </a:t>
            </a:r>
            <a:r>
              <a:rPr lang="en-US" sz="2400" b="1" dirty="0" err="1" smtClean="0">
                <a:solidFill>
                  <a:srgbClr val="FFFF00"/>
                </a:solidFill>
              </a:rPr>
              <a:t>toxinogenesis</a:t>
            </a:r>
            <a:r>
              <a:rPr lang="en-US" sz="2400" b="1" dirty="0" smtClean="0">
                <a:solidFill>
                  <a:srgbClr val="FFFF00"/>
                </a:solidFill>
              </a:rPr>
              <a:t>. The acquisition of infecting organism from the soil or an </a:t>
            </a:r>
            <a:r>
              <a:rPr lang="en-US" sz="2400" b="1" dirty="0" err="1" smtClean="0">
                <a:solidFill>
                  <a:srgbClr val="FFFF00"/>
                </a:solidFill>
              </a:rPr>
              <a:t>endogenus</a:t>
            </a:r>
            <a:r>
              <a:rPr lang="en-US" sz="2400" b="1" dirty="0" smtClean="0">
                <a:solidFill>
                  <a:srgbClr val="FFFF00"/>
                </a:solidFill>
              </a:rPr>
              <a:t> source (intestinal tract), </a:t>
            </a:r>
            <a:r>
              <a:rPr lang="en-US" sz="2400" b="1" dirty="0" smtClean="0">
                <a:solidFill>
                  <a:srgbClr val="FFFF00"/>
                </a:solidFill>
              </a:rPr>
              <a:t>entry </a:t>
            </a:r>
            <a:r>
              <a:rPr lang="en-US" sz="2400" b="1" dirty="0" smtClean="0">
                <a:solidFill>
                  <a:srgbClr val="FFFF00"/>
                </a:solidFill>
              </a:rPr>
              <a:t>to tissue following trauma, local multiplication and toxin production resulting in extensive local &amp; systemic damage &amp; rapid death of the host. In animals control by vaccination has decreased the incidence.</a:t>
            </a:r>
            <a:endParaRPr lang="ar-IQ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86446" y="273050"/>
            <a:ext cx="3143272" cy="1162050"/>
          </a:xfrm>
        </p:spPr>
        <p:txBody>
          <a:bodyPr anchor="ctr">
            <a:normAutofit/>
          </a:bodyPr>
          <a:lstStyle/>
          <a:p>
            <a:pPr algn="ctr" rtl="0"/>
            <a:r>
              <a:rPr lang="en-US" sz="3200" i="1" dirty="0" smtClean="0"/>
              <a:t>Cl. </a:t>
            </a:r>
            <a:r>
              <a:rPr lang="en-US" sz="3200" i="1" dirty="0" err="1" smtClean="0"/>
              <a:t>septicum</a:t>
            </a:r>
            <a:endParaRPr lang="ar-IQ" sz="3200" i="1" dirty="0"/>
          </a:p>
        </p:txBody>
      </p:sp>
      <p:pic>
        <p:nvPicPr>
          <p:cNvPr id="7" name="Content Placeholder 6" descr="16597_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57875" y="2357430"/>
            <a:ext cx="3071843" cy="3714775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14282" y="285728"/>
            <a:ext cx="5500726" cy="6357982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sz="2000" b="1" i="1" dirty="0" smtClean="0"/>
              <a:t>	</a:t>
            </a:r>
            <a:r>
              <a:rPr lang="en-US" sz="2000" b="1" i="1" dirty="0" err="1" smtClean="0"/>
              <a:t>Cl.Septicum</a:t>
            </a:r>
            <a:r>
              <a:rPr lang="en-US" sz="2000" b="1" dirty="0" smtClean="0"/>
              <a:t> is commonly found in soil, &amp; has been isolated from the </a:t>
            </a:r>
            <a:r>
              <a:rPr lang="en-US" sz="2000" b="1" dirty="0" err="1" smtClean="0"/>
              <a:t>faeces</a:t>
            </a:r>
            <a:r>
              <a:rPr lang="en-US" sz="2000" b="1" dirty="0" smtClean="0"/>
              <a:t> of domestic animals &amp; humans. The organism has been isolated from snails that </a:t>
            </a:r>
            <a:r>
              <a:rPr lang="en-US" sz="2000" b="1" dirty="0" smtClean="0"/>
              <a:t>play </a:t>
            </a:r>
            <a:r>
              <a:rPr lang="en-US" sz="2000" b="1" dirty="0" smtClean="0"/>
              <a:t>a role in the life cycle of liver </a:t>
            </a:r>
            <a:r>
              <a:rPr lang="en-US" sz="2000" b="1" dirty="0" err="1" smtClean="0"/>
              <a:t>flucks</a:t>
            </a:r>
            <a:r>
              <a:rPr lang="en-US" sz="2000" b="1" dirty="0" smtClean="0"/>
              <a:t> as well as from the </a:t>
            </a:r>
            <a:r>
              <a:rPr lang="en-US" sz="2000" b="1" dirty="0" err="1" smtClean="0"/>
              <a:t>flucks</a:t>
            </a:r>
            <a:r>
              <a:rPr lang="en-US" sz="2000" b="1" dirty="0" smtClean="0"/>
              <a:t> recovered from sheep experimentally infected with the parasite. </a:t>
            </a:r>
          </a:p>
          <a:p>
            <a:pPr algn="just" rtl="0"/>
            <a:r>
              <a:rPr lang="en-US" sz="2000" b="1" dirty="0" smtClean="0"/>
              <a:t>	The organism cause malignant edema in human with infection often associated with traumatic wounds, bowel carcinoma, DM, liver cirrhosis &amp; vascular disease.</a:t>
            </a:r>
          </a:p>
          <a:p>
            <a:pPr algn="just" rtl="0"/>
            <a:r>
              <a:rPr lang="en-US" sz="2000" b="1" dirty="0" smtClean="0"/>
              <a:t>	In addition to its role in </a:t>
            </a:r>
            <a:r>
              <a:rPr lang="en-US" sz="2000" b="1" dirty="0" err="1" smtClean="0"/>
              <a:t>myonecrosis</a:t>
            </a:r>
            <a:r>
              <a:rPr lang="en-US" sz="2000" b="1" dirty="0" smtClean="0"/>
              <a:t>, </a:t>
            </a:r>
            <a:r>
              <a:rPr lang="en-US" sz="2000" b="1" i="1" dirty="0" smtClean="0"/>
              <a:t>Cl. </a:t>
            </a:r>
            <a:r>
              <a:rPr lang="en-US" sz="2000" b="1" i="1" dirty="0" err="1" smtClean="0"/>
              <a:t>Septicum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may also cause enteric infection. In lambs or older sheep the organism penetrate the </a:t>
            </a:r>
            <a:r>
              <a:rPr lang="en-US" sz="2000" b="1" dirty="0" err="1" smtClean="0"/>
              <a:t>abomasal</a:t>
            </a:r>
            <a:r>
              <a:rPr lang="en-US" sz="2000" b="1" dirty="0" smtClean="0"/>
              <a:t> lining &amp; produces a disease known as Braxy, which is characterized by hemorrhagic, necrotic </a:t>
            </a:r>
            <a:r>
              <a:rPr lang="en-US" sz="2000" b="1" dirty="0" err="1" smtClean="0"/>
              <a:t>abomasitis</a:t>
            </a:r>
            <a:r>
              <a:rPr lang="en-US" sz="2000" b="1" dirty="0" smtClean="0"/>
              <a:t> &amp; fatal </a:t>
            </a:r>
            <a:r>
              <a:rPr lang="en-US" sz="2000" b="1" dirty="0" err="1" smtClean="0"/>
              <a:t>bacteremia</a:t>
            </a:r>
            <a:r>
              <a:rPr lang="en-US" sz="2000" b="1" dirty="0" smtClean="0"/>
              <a:t>. </a:t>
            </a:r>
          </a:p>
          <a:p>
            <a:pPr algn="just" rtl="0"/>
            <a:r>
              <a:rPr lang="en-US" sz="2000" b="1" i="1" dirty="0" smtClean="0"/>
              <a:t>	Cl. </a:t>
            </a:r>
            <a:r>
              <a:rPr lang="en-US" sz="2000" b="1" i="1" dirty="0" err="1" smtClean="0"/>
              <a:t>Septicum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infection can manifest as gangrenous dermatitis in chicken. </a:t>
            </a:r>
          </a:p>
          <a:p>
            <a:pPr algn="just" rtl="0"/>
            <a:r>
              <a:rPr lang="en-US" sz="2000" b="1" dirty="0" smtClean="0"/>
              <a:t>Malignant edema in domestic animals usually follow direct contamination of a traumatic wound</a:t>
            </a:r>
            <a:r>
              <a:rPr lang="en-US" sz="2000" dirty="0" smtClean="0"/>
              <a:t>.</a:t>
            </a:r>
            <a:endParaRPr lang="ar-IQ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9322" y="273050"/>
            <a:ext cx="2857520" cy="1162050"/>
          </a:xfrm>
        </p:spPr>
        <p:txBody>
          <a:bodyPr anchor="ctr"/>
          <a:lstStyle/>
          <a:p>
            <a:pPr algn="l" rtl="0"/>
            <a:r>
              <a:rPr lang="en-US" dirty="0" smtClean="0"/>
              <a:t> </a:t>
            </a:r>
            <a:r>
              <a:rPr lang="en-US" sz="3600" dirty="0" smtClean="0"/>
              <a:t>Pathogenesis</a:t>
            </a:r>
            <a:endParaRPr lang="ar-IQ" sz="3600" dirty="0"/>
          </a:p>
        </p:txBody>
      </p:sp>
      <p:pic>
        <p:nvPicPr>
          <p:cNvPr id="5" name="Content Placeholder 4" descr="756148-780913-782709-17053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9" y="2071678"/>
            <a:ext cx="3428992" cy="392909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285728"/>
            <a:ext cx="5643570" cy="6357982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sz="2400" b="1" dirty="0" smtClean="0"/>
              <a:t>	The pathogenic mechanism by which </a:t>
            </a:r>
            <a:r>
              <a:rPr lang="en-US" sz="2400" b="1" i="1" dirty="0" smtClean="0"/>
              <a:t>Cl. </a:t>
            </a:r>
            <a:r>
              <a:rPr lang="en-US" sz="2400" b="1" i="1" dirty="0" err="1" smtClean="0"/>
              <a:t>Septicum</a:t>
            </a:r>
            <a:r>
              <a:rPr lang="en-US" sz="2400" b="1" dirty="0" smtClean="0"/>
              <a:t> invade the </a:t>
            </a:r>
            <a:r>
              <a:rPr lang="en-US" sz="2400" b="1" dirty="0" err="1" smtClean="0"/>
              <a:t>abomasal</a:t>
            </a:r>
            <a:r>
              <a:rPr lang="en-US" sz="2400" b="1" dirty="0" smtClean="0"/>
              <a:t> lining  is not known, but ingestion of cold or frozen feed is frequently an associated factor in both sheep &amp; dairy calves. Impaired mucosal function may allow entry of the organism, followed by focal multiplication &amp; dissemination  throughout the body, producing local lesions &amp; toxemia.</a:t>
            </a:r>
          </a:p>
          <a:p>
            <a:pPr algn="just" rtl="0"/>
            <a:r>
              <a:rPr lang="en-US" sz="2400" b="1" dirty="0" smtClean="0"/>
              <a:t>	Toxic or potentially toxic products of </a:t>
            </a:r>
            <a:r>
              <a:rPr lang="en-US" sz="2400" b="1" i="1" dirty="0" smtClean="0"/>
              <a:t>Cl. </a:t>
            </a:r>
            <a:r>
              <a:rPr lang="en-US" sz="2400" b="1" i="1" dirty="0" err="1" smtClean="0"/>
              <a:t>Septicum</a:t>
            </a:r>
            <a:r>
              <a:rPr lang="en-US" sz="2400" b="1" dirty="0" smtClean="0"/>
              <a:t> include </a:t>
            </a:r>
            <a:r>
              <a:rPr lang="el-GR" sz="2400" b="1" dirty="0" smtClean="0"/>
              <a:t>α</a:t>
            </a:r>
            <a:r>
              <a:rPr lang="en-US" sz="2400" b="1" dirty="0" smtClean="0"/>
              <a:t>- toxin (oxygen stable </a:t>
            </a:r>
            <a:r>
              <a:rPr lang="en-US" sz="2400" b="1" dirty="0" err="1" smtClean="0"/>
              <a:t>hemolysin</a:t>
            </a:r>
            <a:r>
              <a:rPr lang="en-US" sz="2400" b="1" dirty="0" smtClean="0"/>
              <a:t>), </a:t>
            </a:r>
            <a:r>
              <a:rPr lang="el-GR" sz="2400" b="1" dirty="0" smtClean="0"/>
              <a:t>β</a:t>
            </a:r>
            <a:r>
              <a:rPr lang="en-US" sz="2400" b="1" dirty="0" smtClean="0"/>
              <a:t>-toxin (</a:t>
            </a:r>
            <a:r>
              <a:rPr lang="en-US" sz="2400" b="1" dirty="0" err="1" smtClean="0"/>
              <a:t>Dnase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leukocidin</a:t>
            </a:r>
            <a:r>
              <a:rPr lang="en-US" sz="2400" b="1" dirty="0" smtClean="0"/>
              <a:t>), </a:t>
            </a:r>
            <a:r>
              <a:rPr lang="el-GR" sz="2400" b="1" dirty="0" smtClean="0">
                <a:latin typeface="Times New Roman"/>
                <a:cs typeface="Times New Roman"/>
              </a:rPr>
              <a:t>γ</a:t>
            </a:r>
            <a:r>
              <a:rPr lang="en-US" sz="2400" b="1" dirty="0" smtClean="0">
                <a:latin typeface="Times New Roman"/>
                <a:cs typeface="Times New Roman"/>
              </a:rPr>
              <a:t>-toxin (</a:t>
            </a:r>
            <a:r>
              <a:rPr lang="en-US" sz="2400" b="1" dirty="0" err="1" smtClean="0">
                <a:latin typeface="Times New Roman"/>
                <a:cs typeface="Times New Roman"/>
              </a:rPr>
              <a:t>hyaluronidase</a:t>
            </a:r>
            <a:r>
              <a:rPr lang="en-US" sz="2400" b="1" dirty="0" smtClean="0">
                <a:latin typeface="Times New Roman"/>
                <a:cs typeface="Times New Roman"/>
              </a:rPr>
              <a:t>), </a:t>
            </a:r>
            <a:r>
              <a:rPr lang="el-GR" sz="2400" b="1" dirty="0" smtClean="0">
                <a:latin typeface="Times New Roman"/>
                <a:cs typeface="Times New Roman"/>
              </a:rPr>
              <a:t>δ</a:t>
            </a:r>
            <a:r>
              <a:rPr lang="en-US" sz="2400" b="1" dirty="0" smtClean="0">
                <a:latin typeface="Times New Roman"/>
                <a:cs typeface="Times New Roman"/>
              </a:rPr>
              <a:t>-toxin (oxygen labile </a:t>
            </a:r>
            <a:r>
              <a:rPr lang="en-US" sz="2400" b="1" dirty="0" err="1" smtClean="0">
                <a:latin typeface="Times New Roman"/>
                <a:cs typeface="Times New Roman"/>
              </a:rPr>
              <a:t>hemolysin</a:t>
            </a:r>
            <a:r>
              <a:rPr lang="en-US" sz="2400" b="1" dirty="0" smtClean="0">
                <a:latin typeface="Times New Roman"/>
                <a:cs typeface="Times New Roman"/>
              </a:rPr>
              <a:t>), neuraminidase, </a:t>
            </a:r>
            <a:r>
              <a:rPr lang="en-US" sz="2400" b="1" dirty="0" err="1" smtClean="0">
                <a:latin typeface="Times New Roman"/>
                <a:cs typeface="Times New Roman"/>
              </a:rPr>
              <a:t>Chitinae</a:t>
            </a:r>
            <a:r>
              <a:rPr lang="en-US" sz="2400" b="1" dirty="0" smtClean="0">
                <a:latin typeface="Times New Roman"/>
                <a:cs typeface="Times New Roman"/>
              </a:rPr>
              <a:t>, &amp; </a:t>
            </a:r>
            <a:r>
              <a:rPr lang="en-US" sz="2400" b="1" dirty="0" err="1" smtClean="0">
                <a:latin typeface="Times New Roman"/>
                <a:cs typeface="Times New Roman"/>
              </a:rPr>
              <a:t>sialidase</a:t>
            </a:r>
            <a:r>
              <a:rPr lang="en-US" sz="2400" b="1" dirty="0" smtClean="0">
                <a:latin typeface="Times New Roman"/>
                <a:cs typeface="Times New Roman"/>
              </a:rPr>
              <a:t>. The </a:t>
            </a:r>
            <a:r>
              <a:rPr lang="el-GR" sz="2400" b="1" dirty="0" smtClean="0"/>
              <a:t>α</a:t>
            </a:r>
            <a:r>
              <a:rPr lang="en-US" sz="2400" b="1" dirty="0" smtClean="0"/>
              <a:t>- toxin  has a role in the pathogenesis of malignant edema &amp; related conditions.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884" y="273050"/>
            <a:ext cx="2928958" cy="1162050"/>
          </a:xfrm>
        </p:spPr>
        <p:txBody>
          <a:bodyPr anchor="ctr">
            <a:normAutofit/>
          </a:bodyPr>
          <a:lstStyle/>
          <a:p>
            <a:pPr algn="ctr" rtl="0"/>
            <a:r>
              <a:rPr lang="en-US" sz="3200" i="1" dirty="0" err="1" smtClean="0"/>
              <a:t>Cl.novyi</a:t>
            </a:r>
            <a:endParaRPr lang="ar-IQ" sz="3200" i="1" dirty="0"/>
          </a:p>
        </p:txBody>
      </p:sp>
      <p:pic>
        <p:nvPicPr>
          <p:cNvPr id="5" name="Content Placeholder 4" descr="1802,malignant-oedem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86446" y="2500306"/>
            <a:ext cx="3071833" cy="364333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20" y="214290"/>
            <a:ext cx="5357850" cy="6357982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sz="2000" i="1" dirty="0" smtClean="0"/>
              <a:t>	</a:t>
            </a:r>
            <a:r>
              <a:rPr lang="en-US" sz="2000" b="1" i="1" dirty="0" err="1" smtClean="0"/>
              <a:t>Cl.Novyi</a:t>
            </a:r>
            <a:r>
              <a:rPr lang="en-US" sz="2000" b="1" dirty="0" smtClean="0"/>
              <a:t> type C is </a:t>
            </a:r>
            <a:r>
              <a:rPr lang="en-US" sz="2000" b="1" dirty="0" err="1" smtClean="0"/>
              <a:t>nontoxogenic</a:t>
            </a:r>
            <a:r>
              <a:rPr lang="en-US" sz="2000" b="1" dirty="0" smtClean="0"/>
              <a:t> (</a:t>
            </a:r>
            <a:r>
              <a:rPr lang="en-US" sz="2000" b="1" dirty="0" err="1" smtClean="0"/>
              <a:t>avirulent</a:t>
            </a:r>
            <a:r>
              <a:rPr lang="en-US" sz="2000" b="1" dirty="0" smtClean="0"/>
              <a:t>), but type A &amp; B as well as D cause disease in humans an domestic animals. </a:t>
            </a:r>
          </a:p>
          <a:p>
            <a:pPr algn="just" rtl="0"/>
            <a:r>
              <a:rPr lang="en-US" sz="2000" b="1" dirty="0" smtClean="0"/>
              <a:t>	Strains of type A cause gas gangrene in humans &amp; wound infection in animals. The hallmark lesion is edema &amp; bighead of young rams. The rapidly spreading edema of the head, neck, and cranial thorax follows bacterial invasion of subcutaneous tissue damaged by fighting. </a:t>
            </a:r>
          </a:p>
          <a:p>
            <a:pPr algn="just" rtl="0"/>
            <a:r>
              <a:rPr lang="en-US" sz="2000" b="1" i="1" dirty="0" smtClean="0"/>
              <a:t>	</a:t>
            </a:r>
            <a:r>
              <a:rPr lang="en-US" sz="2000" b="1" i="1" dirty="0" err="1" smtClean="0"/>
              <a:t>Cl.Novyi</a:t>
            </a:r>
            <a:r>
              <a:rPr lang="en-US" sz="2000" b="1" dirty="0" smtClean="0"/>
              <a:t> type A has been recognized as a cause of septicemia in drug addicts(IMDUs).</a:t>
            </a:r>
          </a:p>
          <a:p>
            <a:pPr algn="just" rtl="0"/>
            <a:r>
              <a:rPr lang="en-US" sz="2000" b="1" dirty="0" smtClean="0"/>
              <a:t>Infectious necrotic hepatitis (Black disease) of sheep &amp; cattle result from </a:t>
            </a:r>
            <a:r>
              <a:rPr lang="en-US" sz="2000" b="1" i="1" dirty="0" err="1" smtClean="0"/>
              <a:t>C.novyi</a:t>
            </a:r>
            <a:r>
              <a:rPr lang="en-US" sz="2000" b="1" dirty="0" smtClean="0"/>
              <a:t> type B infection. Dormant spores germinate in liver tissues, often damaged by fluke migration &amp; systemic effects with acute or </a:t>
            </a:r>
            <a:r>
              <a:rPr lang="en-US" sz="2000" b="1" dirty="0" err="1" smtClean="0"/>
              <a:t>peracute</a:t>
            </a:r>
            <a:r>
              <a:rPr lang="en-US" sz="2000" b="1" dirty="0" smtClean="0"/>
              <a:t> death follow dissemination of </a:t>
            </a:r>
            <a:r>
              <a:rPr lang="el-GR" sz="2000" b="1" dirty="0" smtClean="0"/>
              <a:t>α</a:t>
            </a:r>
            <a:r>
              <a:rPr lang="en-US" sz="2000" b="1" dirty="0" smtClean="0"/>
              <a:t>- toxin . The name black disease derived from the characteristic darkening of the underside of the skin as a result of venous congestion.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6446" y="273050"/>
            <a:ext cx="2928958" cy="1162050"/>
          </a:xfrm>
        </p:spPr>
        <p:txBody>
          <a:bodyPr anchor="ctr">
            <a:normAutofit/>
          </a:bodyPr>
          <a:lstStyle/>
          <a:p>
            <a:pPr algn="ctr" rtl="0"/>
            <a:r>
              <a:rPr lang="en-US" sz="3200" i="1" dirty="0" err="1" smtClean="0"/>
              <a:t>Cl.novyi</a:t>
            </a:r>
            <a:endParaRPr lang="ar-IQ" sz="3200" dirty="0"/>
          </a:p>
        </p:txBody>
      </p:sp>
      <p:pic>
        <p:nvPicPr>
          <p:cNvPr id="5" name="Content Placeholder 4" descr="FlukeSheep%202%20sudden%20death%20(Custom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43570" y="2000240"/>
            <a:ext cx="3286148" cy="392257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5286412" cy="6429420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sz="1800" b="1" i="1" dirty="0" smtClean="0"/>
              <a:t>	</a:t>
            </a:r>
            <a:r>
              <a:rPr lang="en-US" sz="2000" b="1" i="1" dirty="0" err="1" smtClean="0"/>
              <a:t>Cl.Novyi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type D (</a:t>
            </a:r>
            <a:r>
              <a:rPr lang="en-US" sz="2000" b="1" dirty="0" err="1" smtClean="0"/>
              <a:t>Cl.hemolyticum</a:t>
            </a:r>
            <a:r>
              <a:rPr lang="en-US" sz="2000" b="1" dirty="0" smtClean="0"/>
              <a:t>) causes bacillary </a:t>
            </a:r>
            <a:r>
              <a:rPr lang="en-US" sz="2000" b="1" dirty="0" err="1" smtClean="0"/>
              <a:t>hemoglobinuria</a:t>
            </a:r>
            <a:r>
              <a:rPr lang="en-US" sz="2000" b="1" dirty="0" smtClean="0"/>
              <a:t> of cattle &amp; other ruminants. Stain of type D resemble hose of type B, except that type D strains produce no </a:t>
            </a:r>
            <a:r>
              <a:rPr lang="el-GR" sz="2000" b="1" dirty="0" smtClean="0"/>
              <a:t>α</a:t>
            </a:r>
            <a:r>
              <a:rPr lang="en-US" sz="2000" b="1" dirty="0" smtClean="0"/>
              <a:t>- toxin  and much more </a:t>
            </a:r>
            <a:r>
              <a:rPr lang="el-GR" sz="2000" b="1" dirty="0" smtClean="0"/>
              <a:t>β</a:t>
            </a:r>
            <a:r>
              <a:rPr lang="en-US" sz="2000" b="1" dirty="0" smtClean="0"/>
              <a:t>-toxin . Bacillary </a:t>
            </a:r>
            <a:r>
              <a:rPr lang="en-US" sz="2000" b="1" dirty="0" err="1" smtClean="0"/>
              <a:t>hemoglobinuria</a:t>
            </a:r>
            <a:r>
              <a:rPr lang="en-US" sz="2000" b="1" dirty="0" smtClean="0"/>
              <a:t> is most common in well-nourished animals more than 1 year of age.</a:t>
            </a:r>
          </a:p>
          <a:p>
            <a:pPr algn="just" rtl="0"/>
            <a:r>
              <a:rPr lang="en-US" sz="2000" b="1" dirty="0" smtClean="0"/>
              <a:t>	</a:t>
            </a:r>
            <a:r>
              <a:rPr lang="el-GR" sz="2000" b="1" dirty="0" smtClean="0"/>
              <a:t>β</a:t>
            </a:r>
            <a:r>
              <a:rPr lang="en-US" sz="2000" b="1" dirty="0" smtClean="0"/>
              <a:t>-toxin causes hepatic necrosis &amp; dissemination through the bloodstream leads to intravascular </a:t>
            </a:r>
            <a:r>
              <a:rPr lang="en-US" sz="2000" b="1" dirty="0" err="1" smtClean="0"/>
              <a:t>hemolysis</a:t>
            </a:r>
            <a:r>
              <a:rPr lang="en-US" sz="2000" b="1" dirty="0" smtClean="0"/>
              <a:t> &amp; hemorrhage. Fever, pale mucous membranes, anorexia, abdominal pain &amp; </a:t>
            </a:r>
            <a:r>
              <a:rPr lang="en-US" sz="2000" b="1" dirty="0" err="1" smtClean="0"/>
              <a:t>hemoglobinuria</a:t>
            </a:r>
            <a:r>
              <a:rPr lang="en-US" sz="2000" b="1" dirty="0" smtClean="0"/>
              <a:t> (from which common name red water is derived). </a:t>
            </a:r>
          </a:p>
          <a:p>
            <a:pPr algn="just" rtl="0"/>
            <a:r>
              <a:rPr lang="en-US" sz="2000" b="1" dirty="0" smtClean="0"/>
              <a:t>	Typical clinical signs when </a:t>
            </a:r>
            <a:r>
              <a:rPr lang="en-US" sz="2000" b="1" dirty="0" err="1" smtClean="0"/>
              <a:t>hemoglobinuria</a:t>
            </a:r>
            <a:r>
              <a:rPr lang="en-US" sz="2000" b="1" dirty="0" smtClean="0"/>
              <a:t> appears 40-50% of red cells have been </a:t>
            </a:r>
            <a:r>
              <a:rPr lang="en-US" sz="2000" b="1" dirty="0" err="1" smtClean="0"/>
              <a:t>lysed</a:t>
            </a:r>
            <a:r>
              <a:rPr lang="en-US" sz="2000" b="1" dirty="0" smtClean="0"/>
              <a:t>, &amp; finally death occur.</a:t>
            </a:r>
          </a:p>
          <a:p>
            <a:pPr algn="just" rtl="0"/>
            <a:r>
              <a:rPr lang="en-US" sz="2000" b="1" dirty="0" smtClean="0"/>
              <a:t>	The pathogenesis of  bacillary </a:t>
            </a:r>
            <a:r>
              <a:rPr lang="en-US" sz="2000" b="1" dirty="0" err="1" smtClean="0"/>
              <a:t>hemoglobinuria</a:t>
            </a:r>
            <a:r>
              <a:rPr lang="en-US" sz="2000" b="1" dirty="0" smtClean="0"/>
              <a:t> is similar to that of black disease of sheep, except that the primary toxin is </a:t>
            </a:r>
            <a:r>
              <a:rPr lang="el-GR" sz="2000" b="1" dirty="0" smtClean="0"/>
              <a:t>β</a:t>
            </a:r>
            <a:r>
              <a:rPr lang="en-US" sz="2000" b="1" dirty="0" smtClean="0"/>
              <a:t>-toxin  rather than </a:t>
            </a:r>
            <a:r>
              <a:rPr lang="el-GR" sz="2000" b="1" dirty="0" smtClean="0"/>
              <a:t>α</a:t>
            </a:r>
            <a:r>
              <a:rPr lang="en-US" sz="2000" b="1" dirty="0" smtClean="0"/>
              <a:t>- toxin . A typical case fatality rate is 90-95%. </a:t>
            </a:r>
            <a:endParaRPr lang="en-US" sz="2000" dirty="0" smtClean="0"/>
          </a:p>
          <a:p>
            <a:pPr algn="l" rtl="0"/>
            <a:endParaRPr lang="ar-IQ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884" y="273050"/>
            <a:ext cx="3000396" cy="1162050"/>
          </a:xfrm>
        </p:spPr>
        <p:txBody>
          <a:bodyPr anchor="ctr">
            <a:normAutofit/>
          </a:bodyPr>
          <a:lstStyle/>
          <a:p>
            <a:pPr algn="ctr" rtl="0"/>
            <a:r>
              <a:rPr lang="en-US" sz="3200" i="1" dirty="0" smtClean="0"/>
              <a:t> </a:t>
            </a:r>
            <a:r>
              <a:rPr lang="en-US" sz="3200" i="1" dirty="0" err="1" smtClean="0"/>
              <a:t>Cl.chauvoei</a:t>
            </a:r>
            <a:endParaRPr lang="ar-IQ" sz="3200" i="1" dirty="0"/>
          </a:p>
        </p:txBody>
      </p:sp>
      <p:pic>
        <p:nvPicPr>
          <p:cNvPr id="5" name="Content Placeholder 4" descr="yourfil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0694" y="2000240"/>
            <a:ext cx="3429023" cy="414340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282" y="285728"/>
            <a:ext cx="5000660" cy="6143668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 smtClean="0"/>
              <a:t>	Blackleg is a necrotizing emphysematous </a:t>
            </a:r>
            <a:r>
              <a:rPr lang="en-US" sz="2400" dirty="0" err="1" smtClean="0"/>
              <a:t>myositis</a:t>
            </a:r>
            <a:r>
              <a:rPr lang="en-US" sz="2400" dirty="0" smtClean="0"/>
              <a:t> caused by </a:t>
            </a:r>
            <a:r>
              <a:rPr lang="en-US" sz="2400" i="1" dirty="0" smtClean="0"/>
              <a:t>Cl. </a:t>
            </a:r>
            <a:r>
              <a:rPr lang="en-US" sz="2400" i="1" dirty="0" err="1" smtClean="0"/>
              <a:t>Chauovei</a:t>
            </a:r>
            <a:r>
              <a:rPr lang="en-US" sz="2400" dirty="0" smtClean="0"/>
              <a:t>. The organism inhabit  primarily the intestine of cattle &amp; sheep, although persistence in soil may be important.</a:t>
            </a:r>
          </a:p>
          <a:p>
            <a:pPr algn="just" rtl="0"/>
            <a:endParaRPr lang="en-US" sz="2400" dirty="0" smtClean="0"/>
          </a:p>
          <a:p>
            <a:pPr algn="just" rtl="0"/>
            <a:r>
              <a:rPr lang="en-US" sz="2400" smtClean="0"/>
              <a:t> 	Blackleg </a:t>
            </a:r>
            <a:r>
              <a:rPr lang="en-US" sz="2400" dirty="0" smtClean="0"/>
              <a:t>occurs most commonly in well-fed cattle less than 3 years of age. Lesions usually occur in </a:t>
            </a:r>
            <a:r>
              <a:rPr lang="en-US" sz="2400" dirty="0" err="1" smtClean="0"/>
              <a:t>hindlimb</a:t>
            </a:r>
            <a:r>
              <a:rPr lang="en-US" sz="2400" dirty="0" smtClean="0"/>
              <a:t> muscle mass. In sheep the disease more frequently presents as a wound infection resembling malignant edema (</a:t>
            </a:r>
            <a:r>
              <a:rPr lang="en-US" sz="2400" i="1" dirty="0" smtClean="0"/>
              <a:t>Cl. </a:t>
            </a:r>
            <a:r>
              <a:rPr lang="en-US" sz="2400" i="1" dirty="0" err="1" smtClean="0"/>
              <a:t>Septicum</a:t>
            </a:r>
            <a:r>
              <a:rPr lang="en-US" sz="2400" i="1" dirty="0" smtClean="0"/>
              <a:t> </a:t>
            </a:r>
            <a:r>
              <a:rPr lang="en-US" sz="2400" dirty="0" smtClean="0"/>
              <a:t>infection), or gas gangrene (</a:t>
            </a:r>
            <a:r>
              <a:rPr lang="en-US" sz="2400" i="1" dirty="0" smtClean="0"/>
              <a:t>Cl. </a:t>
            </a:r>
            <a:r>
              <a:rPr lang="en-US" sz="2400" i="1" dirty="0" err="1" smtClean="0"/>
              <a:t>Perfringens</a:t>
            </a:r>
            <a:r>
              <a:rPr lang="en-US" sz="2400" i="1" dirty="0" smtClean="0"/>
              <a:t> </a:t>
            </a:r>
            <a:r>
              <a:rPr lang="en-US" sz="2400" dirty="0" smtClean="0"/>
              <a:t>infection).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8" y="273050"/>
            <a:ext cx="3214710" cy="1162050"/>
          </a:xfrm>
        </p:spPr>
        <p:txBody>
          <a:bodyPr anchor="ctr">
            <a:normAutofit/>
          </a:bodyPr>
          <a:lstStyle/>
          <a:p>
            <a:pPr algn="ctr" rtl="0"/>
            <a:r>
              <a:rPr lang="en-US" sz="3200" i="1" dirty="0" err="1" smtClean="0"/>
              <a:t>Cl.chauvoei</a:t>
            </a:r>
            <a:endParaRPr lang="ar-IQ" sz="3200" dirty="0"/>
          </a:p>
        </p:txBody>
      </p:sp>
      <p:pic>
        <p:nvPicPr>
          <p:cNvPr id="5" name="Content Placeholder 4" descr="c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29256" y="2857500"/>
            <a:ext cx="3214710" cy="326866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282" y="428604"/>
            <a:ext cx="5072098" cy="6143668"/>
          </a:xfrm>
        </p:spPr>
        <p:txBody>
          <a:bodyPr/>
          <a:lstStyle/>
          <a:p>
            <a:pPr algn="just" rtl="0"/>
            <a:endParaRPr lang="en-US" sz="2000" dirty="0" smtClean="0"/>
          </a:p>
          <a:p>
            <a:pPr algn="just" rtl="0"/>
            <a:r>
              <a:rPr lang="en-US" sz="2000" dirty="0" smtClean="0"/>
              <a:t>	The periphery of lesions is typically edematous &amp; hemorrhagic, with </a:t>
            </a:r>
            <a:r>
              <a:rPr lang="en-US" sz="2000" dirty="0" err="1" smtClean="0"/>
              <a:t>myonecrosis</a:t>
            </a:r>
            <a:r>
              <a:rPr lang="en-US" sz="2000" dirty="0" smtClean="0"/>
              <a:t>, whereas the central area of the lesion are often dray &amp; </a:t>
            </a:r>
            <a:r>
              <a:rPr lang="en-US" sz="2000" dirty="0" err="1" smtClean="0"/>
              <a:t>emphymatous</a:t>
            </a:r>
            <a:r>
              <a:rPr lang="en-US" sz="2000" dirty="0" smtClean="0"/>
              <a:t>.</a:t>
            </a:r>
          </a:p>
          <a:p>
            <a:pPr algn="just" rtl="0"/>
            <a:r>
              <a:rPr lang="en-US" sz="2000" dirty="0" smtClean="0"/>
              <a:t>Ingestion is the most probable route of exposure in cattle &amp; various tissues, especially skeletal muscles are affected.</a:t>
            </a:r>
            <a:endParaRPr lang="ar-IQ" sz="2000" dirty="0" smtClean="0"/>
          </a:p>
          <a:p>
            <a:pPr algn="just" rtl="0"/>
            <a:endParaRPr lang="en-US" sz="2000" dirty="0" smtClean="0"/>
          </a:p>
          <a:p>
            <a:pPr algn="just" rtl="0"/>
            <a:r>
              <a:rPr lang="en-US" sz="2000" dirty="0" smtClean="0"/>
              <a:t>	Damage to the muscles provide suitable conditions for germination of dormant spores with subsequent multiplication and toxin production.</a:t>
            </a:r>
          </a:p>
          <a:p>
            <a:pPr algn="just" rtl="0"/>
            <a:endParaRPr lang="en-US" sz="2000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100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Histotoxic clostridia</vt:lpstr>
      <vt:lpstr>Cl. septicum</vt:lpstr>
      <vt:lpstr> Pathogenesis</vt:lpstr>
      <vt:lpstr>Cl.novyi</vt:lpstr>
      <vt:lpstr>Cl.novyi</vt:lpstr>
      <vt:lpstr> Cl.chauvoei</vt:lpstr>
      <vt:lpstr>Cl.chauvoei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Histotoxic clostridia</dc:title>
  <dc:creator>dr1</dc:creator>
  <cp:lastModifiedBy>ahmed</cp:lastModifiedBy>
  <cp:revision>29</cp:revision>
  <dcterms:created xsi:type="dcterms:W3CDTF">2010-12-26T16:20:17Z</dcterms:created>
  <dcterms:modified xsi:type="dcterms:W3CDTF">2011-05-27T21:08:42Z</dcterms:modified>
</cp:coreProperties>
</file>